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8288000" cy="10287000"/>
  <p:notesSz cx="6858000" cy="9144000"/>
  <p:embeddedFontLst>
    <p:embeddedFont>
      <p:font typeface="Comic Sans MS" pitchFamily="66" charset="0"/>
      <p:regular r:id="rId11"/>
      <p:bold r:id="rId12"/>
      <p:italic r:id="rId13"/>
      <p:boldItalic r:id="rId14"/>
    </p:embeddedFont>
    <p:embeddedFont>
      <p:font typeface="AngsanaUPC" charset="-34"/>
      <p:regular r:id="rId15"/>
      <p:bold r:id="rId16"/>
      <p:italic r:id="rId17"/>
      <p:boldItalic r:id="rId18"/>
    </p:embeddedFon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-677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6948873" y="4723046"/>
            <a:ext cx="8348266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800" dirty="0">
                <a:latin typeface="Comic Sans MS" panose="030F0702030302020204" pitchFamily="66" charset="0"/>
                <a:cs typeface="AngsanaUPC" panose="02020603050405020304" pitchFamily="18" charset="-34"/>
              </a:rPr>
              <a:t>Андреев Евгений Александрович, кандидат культурологии, доцент, декан культурологического факультета </a:t>
            </a:r>
            <a:r>
              <a:rPr lang="ru-RU" sz="2800" dirty="0" smtClean="0">
                <a:latin typeface="Comic Sans MS" panose="030F0702030302020204" pitchFamily="66" charset="0"/>
                <a:cs typeface="AngsanaUPC" panose="02020603050405020304" pitchFamily="18" charset="-34"/>
              </a:rPr>
              <a:t>ЧГИК</a:t>
            </a:r>
          </a:p>
          <a:p>
            <a:pPr algn="ctr"/>
            <a:endParaRPr lang="ru-RU" sz="2800" dirty="0" smtClean="0">
              <a:latin typeface="Comic Sans MS" panose="030F0702030302020204" pitchFamily="66" charset="0"/>
              <a:cs typeface="AngsanaUPC" panose="02020603050405020304" pitchFamily="18" charset="-34"/>
            </a:endParaRPr>
          </a:p>
          <a:p>
            <a:pPr algn="ctr"/>
            <a:endParaRPr lang="ru-RU" sz="2800" dirty="0">
              <a:latin typeface="Comic Sans MS" panose="030F0702030302020204" pitchFamily="66" charset="0"/>
              <a:cs typeface="AngsanaUPC" panose="02020603050405020304" pitchFamily="18" charset="-34"/>
            </a:endParaRPr>
          </a:p>
          <a:p>
            <a:pPr algn="ctr"/>
            <a:endParaRPr lang="ru-RU" sz="2800" dirty="0" smtClean="0">
              <a:latin typeface="Comic Sans MS" panose="030F0702030302020204" pitchFamily="66" charset="0"/>
              <a:cs typeface="AngsanaUPC" panose="02020603050405020304" pitchFamily="18" charset="-34"/>
            </a:endParaRPr>
          </a:p>
          <a:p>
            <a:pPr algn="ctr"/>
            <a:endParaRPr lang="ru-RU" sz="2800" dirty="0">
              <a:latin typeface="Comic Sans MS" panose="030F0702030302020204" pitchFamily="66" charset="0"/>
              <a:cs typeface="AngsanaUPC" panose="02020603050405020304" pitchFamily="18" charset="-34"/>
            </a:endParaRPr>
          </a:p>
          <a:p>
            <a:pPr algn="ctr"/>
            <a:endParaRPr lang="ru-RU" sz="2800" dirty="0" smtClean="0">
              <a:latin typeface="Comic Sans MS" panose="030F0702030302020204" pitchFamily="66" charset="0"/>
              <a:cs typeface="AngsanaUPC" panose="02020603050405020304" pitchFamily="18" charset="-34"/>
            </a:endParaRPr>
          </a:p>
          <a:p>
            <a:pPr algn="ctr"/>
            <a:r>
              <a:rPr lang="ru-RU" sz="2800" i="1" dirty="0" smtClean="0">
                <a:latin typeface="Comic Sans MS" panose="030F0702030302020204" pitchFamily="66" charset="0"/>
                <a:cs typeface="AngsanaUPC" panose="02020603050405020304" pitchFamily="18" charset="-34"/>
              </a:rPr>
              <a:t>«</a:t>
            </a:r>
            <a:r>
              <a:rPr lang="ru-RU" sz="2800" i="1" dirty="0">
                <a:latin typeface="Comic Sans MS" panose="030F0702030302020204" pitchFamily="66" charset="0"/>
                <a:cs typeface="AngsanaUPC" panose="02020603050405020304" pitchFamily="18" charset="-34"/>
              </a:rPr>
              <a:t>Современный подросток – трансформация поколений» </a:t>
            </a:r>
            <a:endParaRPr lang="en-US" sz="2800" i="1" dirty="0">
              <a:latin typeface="Comic Sans MS" panose="030F0702030302020204" pitchFamily="66" charset="0"/>
              <a:cs typeface="AngsanaUPC" panose="02020603050405020304" pitchFamily="18" charset="-34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0818" y="4639444"/>
            <a:ext cx="4464496" cy="4476077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2500818" y="1106587"/>
            <a:ext cx="13228025" cy="2708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ru-RU" sz="4400" dirty="0" smtClean="0">
                <a:latin typeface="Comic Sans MS" panose="030F0702030302020204" pitchFamily="66" charset="0"/>
                <a:cs typeface="AngsanaUPC" panose="02020603050405020304" pitchFamily="18" charset="-34"/>
              </a:rPr>
              <a:t>IV Всероссийский научно-практический форум </a:t>
            </a:r>
            <a:r>
              <a:rPr lang="ru-RU" sz="4400" dirty="0">
                <a:latin typeface="Comic Sans MS" panose="030F0702030302020204" pitchFamily="66" charset="0"/>
                <a:cs typeface="AngsanaUPC" panose="02020603050405020304" pitchFamily="18" charset="-34"/>
              </a:rPr>
              <a:t>«Современный ребенок – современный педагог – современный родитель: в условиях цифровой трансформации» 23–25 марта 2021 г. </a:t>
            </a:r>
            <a:endParaRPr lang="en-US" sz="4400" dirty="0">
              <a:solidFill>
                <a:srgbClr val="000000"/>
              </a:solidFill>
              <a:latin typeface="Comic Sans MS" panose="030F0702030302020204" pitchFamily="66" charset="0"/>
              <a:cs typeface="AngsanaUPC" panose="02020603050405020304" pitchFamily="18" charset="-3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00816" y="534988"/>
            <a:ext cx="13228025" cy="1455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00">
              <a:lnSpc>
                <a:spcPts val="12599"/>
              </a:lnSpc>
              <a:spcBef>
                <a:spcPct val="0"/>
              </a:spcBef>
            </a:pPr>
            <a:r>
              <a:rPr lang="ru-RU" sz="7200" dirty="0">
                <a:solidFill>
                  <a:schemeClr val="tx2"/>
                </a:solidFill>
                <a:latin typeface="Comic Sans MS" panose="030F0702030302020204" pitchFamily="66" charset="0"/>
                <a:ea typeface="+mj-ea"/>
                <a:cs typeface="+mj-cs"/>
              </a:rPr>
              <a:t>Теория поколений</a:t>
            </a:r>
            <a:endParaRPr lang="en-US" sz="7200" dirty="0">
              <a:solidFill>
                <a:schemeClr val="tx2"/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553988" y="2623220"/>
            <a:ext cx="15121679" cy="6647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ru-RU" sz="4400" dirty="0">
                <a:latin typeface="Comic Sans MS" panose="030F0702030302020204" pitchFamily="66" charset="0"/>
              </a:rPr>
              <a:t>Авторы теории: </a:t>
            </a:r>
            <a:r>
              <a:rPr lang="ru-RU" sz="4400" dirty="0" smtClean="0">
                <a:latin typeface="Comic Sans MS" panose="030F0702030302020204" pitchFamily="66" charset="0"/>
              </a:rPr>
              <a:t>Нейл </a:t>
            </a:r>
            <a:r>
              <a:rPr lang="ru-RU" sz="4400" dirty="0" err="1">
                <a:latin typeface="Comic Sans MS" panose="030F0702030302020204" pitchFamily="66" charset="0"/>
              </a:rPr>
              <a:t>Хоув</a:t>
            </a:r>
            <a:r>
              <a:rPr lang="ru-RU" sz="4400" dirty="0">
                <a:latin typeface="Comic Sans MS" panose="030F0702030302020204" pitchFamily="66" charset="0"/>
              </a:rPr>
              <a:t>, Уильям </a:t>
            </a:r>
            <a:r>
              <a:rPr lang="ru-RU" sz="4400" dirty="0" err="1" smtClean="0">
                <a:latin typeface="Comic Sans MS" panose="030F0702030302020204" pitchFamily="66" charset="0"/>
              </a:rPr>
              <a:t>Штраусс</a:t>
            </a:r>
            <a:endParaRPr lang="ru-RU" sz="4400" dirty="0" smtClean="0">
              <a:latin typeface="Comic Sans MS" panose="030F0702030302020204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dirty="0">
                <a:latin typeface="Comic Sans MS" panose="030F0702030302020204" pitchFamily="66" charset="0"/>
                <a:ea typeface="+mj-ea"/>
                <a:cs typeface="+mj-cs"/>
              </a:rPr>
              <a:t>1991 год – «Поколения»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dirty="0">
                <a:latin typeface="Comic Sans MS" panose="030F0702030302020204" pitchFamily="66" charset="0"/>
                <a:ea typeface="+mj-ea"/>
                <a:cs typeface="+mj-cs"/>
              </a:rPr>
              <a:t>1993 год «Тринадцатое поколение»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dirty="0">
                <a:latin typeface="Comic Sans MS" panose="030F0702030302020204" pitchFamily="66" charset="0"/>
                <a:ea typeface="+mj-ea"/>
                <a:cs typeface="+mj-cs"/>
              </a:rPr>
              <a:t>1997 год – «Четвертое превращение»: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ru-RU" sz="4400" dirty="0" err="1">
                <a:latin typeface="Comic Sans MS" panose="030F0702030302020204" pitchFamily="66" charset="0"/>
                <a:ea typeface="+mj-ea"/>
                <a:cs typeface="+mj-cs"/>
              </a:rPr>
              <a:t>Четырехчастный</a:t>
            </a:r>
            <a:r>
              <a:rPr lang="ru-RU" sz="4400" dirty="0"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ru-RU" sz="4400" dirty="0" err="1">
                <a:latin typeface="Comic Sans MS" panose="030F0702030302020204" pitchFamily="66" charset="0"/>
                <a:ea typeface="+mj-ea"/>
                <a:cs typeface="+mj-cs"/>
              </a:rPr>
              <a:t>поколенческий</a:t>
            </a:r>
            <a:r>
              <a:rPr lang="ru-RU" sz="4400" dirty="0">
                <a:latin typeface="Comic Sans MS" panose="030F0702030302020204" pitchFamily="66" charset="0"/>
                <a:ea typeface="+mj-ea"/>
                <a:cs typeface="+mj-cs"/>
              </a:rPr>
              <a:t> цикл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ru-RU" sz="4400" smtClean="0">
                <a:latin typeface="Comic Sans MS" panose="030F0702030302020204" pitchFamily="66" charset="0"/>
                <a:ea typeface="+mj-ea"/>
                <a:cs typeface="+mj-cs"/>
              </a:rPr>
              <a:t>Повторяющиеся </a:t>
            </a:r>
            <a:r>
              <a:rPr lang="ru-RU" sz="4400" dirty="0">
                <a:latin typeface="Comic Sans MS" panose="030F0702030302020204" pitchFamily="66" charset="0"/>
                <a:ea typeface="+mj-ea"/>
                <a:cs typeface="+mj-cs"/>
              </a:rPr>
              <a:t>модели поведения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ru-RU" sz="4400" dirty="0">
                <a:latin typeface="Comic Sans MS" panose="030F0702030302020204" pitchFamily="66" charset="0"/>
                <a:ea typeface="+mj-ea"/>
                <a:cs typeface="+mj-cs"/>
              </a:rPr>
              <a:t>История поколений США с 1584 по 1997 </a:t>
            </a:r>
            <a:r>
              <a:rPr lang="ru-RU" sz="4400" dirty="0" smtClean="0">
                <a:latin typeface="Comic Sans MS" panose="030F0702030302020204" pitchFamily="66" charset="0"/>
                <a:ea typeface="+mj-ea"/>
                <a:cs typeface="+mj-cs"/>
              </a:rPr>
              <a:t>год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ru-RU" sz="4400" dirty="0" smtClean="0">
                <a:latin typeface="Comic Sans MS" panose="030F0702030302020204" pitchFamily="66" charset="0"/>
                <a:ea typeface="+mj-ea"/>
                <a:cs typeface="+mj-cs"/>
              </a:rPr>
              <a:t>2000 </a:t>
            </a:r>
            <a:r>
              <a:rPr lang="ru-RU" sz="4400" dirty="0">
                <a:latin typeface="Comic Sans MS" panose="030F0702030302020204" pitchFamily="66" charset="0"/>
                <a:ea typeface="+mj-ea"/>
                <a:cs typeface="+mj-cs"/>
              </a:rPr>
              <a:t>год – «Восхождение поколения миллениума: следующее великое поколение»</a:t>
            </a:r>
          </a:p>
          <a:p>
            <a:pPr algn="ctr">
              <a:lnSpc>
                <a:spcPts val="4759"/>
              </a:lnSpc>
            </a:pPr>
            <a:endParaRPr lang="en-US" sz="4400" dirty="0">
              <a:latin typeface="Comic Sans MS" panose="030F0702030302020204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0875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00818" y="1106587"/>
            <a:ext cx="13228025" cy="1443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ru-RU" sz="7200" dirty="0">
                <a:solidFill>
                  <a:schemeClr val="tx2"/>
                </a:solidFill>
                <a:latin typeface="Comic Sans MS" panose="030F0702030302020204" pitchFamily="66" charset="0"/>
                <a:ea typeface="+mj-ea"/>
                <a:cs typeface="+mj-cs"/>
              </a:rPr>
              <a:t>Основные тезисы: </a:t>
            </a:r>
            <a:endParaRPr lang="en-US" sz="7200" dirty="0">
              <a:solidFill>
                <a:schemeClr val="tx2"/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583160" y="3775348"/>
            <a:ext cx="15913768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ru-RU" sz="4800" dirty="0">
                <a:latin typeface="Comic Sans MS" panose="030F0702030302020204" pitchFamily="66" charset="0"/>
              </a:rPr>
              <a:t>Теория признана не всеми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ru-RU" sz="4800" dirty="0">
                <a:latin typeface="Comic Sans MS" panose="030F0702030302020204" pitchFamily="66" charset="0"/>
              </a:rPr>
              <a:t>В основе теории – различия в опыте созревания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ru-RU" sz="4800" dirty="0">
                <a:latin typeface="Comic Sans MS" panose="030F0702030302020204" pitchFamily="66" charset="0"/>
              </a:rPr>
              <a:t>Разный уровень развития техники и технологий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ru-RU" sz="4800" dirty="0">
                <a:latin typeface="Comic Sans MS" panose="030F0702030302020204" pitchFamily="66" charset="0"/>
              </a:rPr>
              <a:t>Поколение – это собирательный образ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ru-RU" sz="4800" dirty="0">
                <a:latin typeface="Comic Sans MS" panose="030F0702030302020204" pitchFamily="66" charset="0"/>
              </a:rPr>
              <a:t>Основа различия поколений – особый набор убеждений, ценностей и моделей поведения</a:t>
            </a:r>
            <a:endParaRPr lang="en-US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5048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00818" y="1106587"/>
            <a:ext cx="13228025" cy="1443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ru-RU" sz="7200" dirty="0">
                <a:solidFill>
                  <a:schemeClr val="tx2"/>
                </a:solidFill>
                <a:latin typeface="Comic Sans MS" panose="030F0702030302020204" pitchFamily="66" charset="0"/>
                <a:ea typeface="+mj-ea"/>
                <a:cs typeface="+mj-cs"/>
              </a:rPr>
              <a:t>Поколение: </a:t>
            </a:r>
            <a:endParaRPr lang="en-US" sz="7200" dirty="0">
              <a:solidFill>
                <a:schemeClr val="tx2"/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662002" y="3703340"/>
            <a:ext cx="14905656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ru-RU" sz="4800" dirty="0">
                <a:latin typeface="Comic Sans MS" panose="030F0702030302020204" pitchFamily="66" charset="0"/>
              </a:rPr>
              <a:t>Совокупность людей, рожденных в промежуток времени, составляющий примерно 20 лет.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ru-RU" sz="4800" dirty="0">
                <a:latin typeface="Comic Sans MS" panose="030F0702030302020204" pitchFamily="66" charset="0"/>
              </a:rPr>
              <a:t>Три критерия: 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ru-RU" sz="4800" dirty="0" smtClean="0">
                <a:latin typeface="Comic Sans MS" panose="030F0702030302020204" pitchFamily="66" charset="0"/>
              </a:rPr>
              <a:t>историческая </a:t>
            </a:r>
            <a:r>
              <a:rPr lang="ru-RU" sz="4800" dirty="0">
                <a:latin typeface="Comic Sans MS" panose="030F0702030302020204" pitchFamily="66" charset="0"/>
              </a:rPr>
              <a:t>эпоха;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ru-RU" sz="4800" dirty="0" smtClean="0">
                <a:latin typeface="Comic Sans MS" panose="030F0702030302020204" pitchFamily="66" charset="0"/>
              </a:rPr>
              <a:t>общие убеждения;</a:t>
            </a:r>
            <a:endParaRPr lang="ru-RU" sz="4800" dirty="0">
              <a:latin typeface="Comic Sans MS" panose="030F0702030302020204" pitchFamily="66" charset="0"/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ru-RU" sz="4800" dirty="0" smtClean="0">
                <a:latin typeface="Comic Sans MS" panose="030F0702030302020204" pitchFamily="66" charset="0"/>
              </a:rPr>
              <a:t>опыт </a:t>
            </a:r>
            <a:r>
              <a:rPr lang="ru-RU" sz="4800" dirty="0">
                <a:latin typeface="Comic Sans MS" panose="030F0702030302020204" pitchFamily="66" charset="0"/>
              </a:rPr>
              <a:t>и чувство </a:t>
            </a:r>
            <a:r>
              <a:rPr lang="ru-RU" sz="4800" dirty="0" smtClean="0">
                <a:latin typeface="Comic Sans MS" panose="030F0702030302020204" pitchFamily="66" charset="0"/>
              </a:rPr>
              <a:t>принадлежности.</a:t>
            </a:r>
            <a:endParaRPr lang="ru-RU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6239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19264" y="895028"/>
            <a:ext cx="13228025" cy="1443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ru-RU" sz="7200" dirty="0">
                <a:solidFill>
                  <a:schemeClr val="tx2"/>
                </a:solidFill>
                <a:latin typeface="Comic Sans MS" panose="030F0702030302020204" pitchFamily="66" charset="0"/>
                <a:ea typeface="+mj-ea"/>
                <a:cs typeface="+mj-cs"/>
              </a:rPr>
              <a:t>Поколение Х</a:t>
            </a:r>
            <a:endParaRPr lang="en-US" sz="7200" dirty="0">
              <a:solidFill>
                <a:schemeClr val="tx2"/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871192" y="2911252"/>
            <a:ext cx="14833648" cy="5847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800" dirty="0">
                <a:latin typeface="Comic Sans MS" panose="030F0702030302020204" pitchFamily="66" charset="0"/>
              </a:rPr>
              <a:t>1963 – 1983 гг. рождения</a:t>
            </a:r>
          </a:p>
          <a:p>
            <a:r>
              <a:rPr lang="ru-RU" sz="3800" dirty="0">
                <a:latin typeface="Comic Sans MS" panose="030F0702030302020204" pitchFamily="66" charset="0"/>
              </a:rPr>
              <a:t>	1. Исторические события (холодная</a:t>
            </a:r>
            <a:r>
              <a:rPr lang="ru-RU" sz="3800">
                <a:latin typeface="Comic Sans MS" panose="030F0702030302020204" pitchFamily="66" charset="0"/>
              </a:rPr>
              <a:t>, </a:t>
            </a:r>
            <a:r>
              <a:rPr lang="ru-RU" sz="3800" smtClean="0">
                <a:latin typeface="Comic Sans MS" panose="030F0702030302020204" pitchFamily="66" charset="0"/>
              </a:rPr>
              <a:t>Афганистан)</a:t>
            </a:r>
            <a:endParaRPr lang="ru-RU" sz="3800" dirty="0">
              <a:latin typeface="Comic Sans MS" panose="030F0702030302020204" pitchFamily="66" charset="0"/>
            </a:endParaRPr>
          </a:p>
          <a:p>
            <a:r>
              <a:rPr lang="ru-RU" sz="3800" dirty="0">
                <a:latin typeface="Comic Sans MS" panose="030F0702030302020204" pitchFamily="66" charset="0"/>
              </a:rPr>
              <a:t>	2. Выбор (демократический с реальными альтернативами)</a:t>
            </a:r>
          </a:p>
          <a:p>
            <a:r>
              <a:rPr lang="ru-RU" sz="3800" dirty="0">
                <a:latin typeface="Comic Sans MS" panose="030F0702030302020204" pitchFamily="66" charset="0"/>
              </a:rPr>
              <a:t>	3. Глобальная информированность</a:t>
            </a:r>
          </a:p>
          <a:p>
            <a:r>
              <a:rPr lang="ru-RU" sz="3800" dirty="0">
                <a:latin typeface="Comic Sans MS" panose="030F0702030302020204" pitchFamily="66" charset="0"/>
              </a:rPr>
              <a:t>	4. Индивидуализм</a:t>
            </a:r>
          </a:p>
          <a:p>
            <a:r>
              <a:rPr lang="ru-RU" sz="3800" dirty="0">
                <a:latin typeface="Comic Sans MS" panose="030F0702030302020204" pitchFamily="66" charset="0"/>
              </a:rPr>
              <a:t>	5. Выживание</a:t>
            </a:r>
          </a:p>
          <a:p>
            <a:r>
              <a:rPr lang="ru-RU" sz="3800" dirty="0">
                <a:latin typeface="Comic Sans MS" panose="030F0702030302020204" pitchFamily="66" charset="0"/>
              </a:rPr>
              <a:t>	6. Обучаемость и стремление к ней</a:t>
            </a:r>
          </a:p>
          <a:p>
            <a:r>
              <a:rPr lang="ru-RU" sz="3800" dirty="0">
                <a:latin typeface="Comic Sans MS" panose="030F0702030302020204" pitchFamily="66" charset="0"/>
              </a:rPr>
              <a:t>	7. Эмоциональность</a:t>
            </a:r>
          </a:p>
          <a:p>
            <a:r>
              <a:rPr lang="ru-RU" sz="3800" dirty="0">
                <a:latin typeface="Comic Sans MS" panose="030F0702030302020204" pitchFamily="66" charset="0"/>
              </a:rPr>
              <a:t>	8. Прагматизм</a:t>
            </a:r>
          </a:p>
          <a:p>
            <a:r>
              <a:rPr lang="ru-RU" sz="3800" dirty="0">
                <a:latin typeface="Comic Sans MS" panose="030F0702030302020204" pitchFamily="66" charset="0"/>
              </a:rPr>
              <a:t>	9. Надежда на себя, соотношение между работой и </a:t>
            </a:r>
            <a:r>
              <a:rPr lang="ru-RU" sz="3800" dirty="0" err="1">
                <a:latin typeface="Comic Sans MS" panose="030F0702030302020204" pitchFamily="66" charset="0"/>
              </a:rPr>
              <a:t>личкой</a:t>
            </a:r>
            <a:endParaRPr lang="ru-RU" sz="3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3415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79304" y="1111052"/>
            <a:ext cx="12817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chemeClr val="tx2"/>
                </a:solidFill>
                <a:latin typeface="Comic Sans MS" panose="030F0702030302020204" pitchFamily="66" charset="0"/>
                <a:ea typeface="+mj-ea"/>
                <a:cs typeface="+mj-cs"/>
              </a:rPr>
              <a:t>Поколение </a:t>
            </a:r>
            <a:r>
              <a:rPr lang="en-US" sz="7200" dirty="0">
                <a:solidFill>
                  <a:schemeClr val="tx2"/>
                </a:solidFill>
                <a:latin typeface="Comic Sans MS" panose="030F0702030302020204" pitchFamily="66" charset="0"/>
                <a:ea typeface="+mj-ea"/>
                <a:cs typeface="+mj-cs"/>
              </a:rPr>
              <a:t>Y</a:t>
            </a:r>
            <a:endParaRPr lang="ru-RU" sz="7200" dirty="0">
              <a:solidFill>
                <a:schemeClr val="tx2"/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1232" y="2839244"/>
            <a:ext cx="1476164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Comic Sans MS" panose="030F0702030302020204" pitchFamily="66" charset="0"/>
              </a:rPr>
              <a:t>1984 – 1998 (2000)</a:t>
            </a:r>
          </a:p>
          <a:p>
            <a:r>
              <a:rPr lang="ru-RU" sz="4000" dirty="0">
                <a:latin typeface="Comic Sans MS" panose="030F0702030302020204" pitchFamily="66" charset="0"/>
              </a:rPr>
              <a:t>	1. Исторические события (перестройка, распад СССР, </a:t>
            </a:r>
            <a:r>
              <a:rPr lang="ru-RU" sz="4000" dirty="0" smtClean="0">
                <a:latin typeface="Comic Sans MS" panose="030F0702030302020204" pitchFamily="66" charset="0"/>
              </a:rPr>
              <a:t>военные конфликты, </a:t>
            </a:r>
            <a:r>
              <a:rPr lang="ru-RU" sz="4000" dirty="0">
                <a:latin typeface="Comic Sans MS" panose="030F0702030302020204" pitchFamily="66" charset="0"/>
              </a:rPr>
              <a:t>интернет – распространение, бренды)</a:t>
            </a:r>
          </a:p>
          <a:p>
            <a:r>
              <a:rPr lang="ru-RU" sz="4000" dirty="0">
                <a:latin typeface="Comic Sans MS" panose="030F0702030302020204" pitchFamily="66" charset="0"/>
              </a:rPr>
              <a:t>	2. Изменения</a:t>
            </a:r>
          </a:p>
          <a:p>
            <a:r>
              <a:rPr lang="ru-RU" sz="4000" dirty="0">
                <a:latin typeface="Comic Sans MS" panose="030F0702030302020204" pitchFamily="66" charset="0"/>
              </a:rPr>
              <a:t>	3. Оптимизм</a:t>
            </a:r>
          </a:p>
          <a:p>
            <a:r>
              <a:rPr lang="ru-RU" sz="4000" dirty="0">
                <a:latin typeface="Comic Sans MS" panose="030F0702030302020204" pitchFamily="66" charset="0"/>
              </a:rPr>
              <a:t>	4. Общительность</a:t>
            </a:r>
          </a:p>
          <a:p>
            <a:r>
              <a:rPr lang="ru-RU" sz="4000" dirty="0">
                <a:latin typeface="Comic Sans MS" panose="030F0702030302020204" pitchFamily="66" charset="0"/>
              </a:rPr>
              <a:t>	5. Уверенность в себе</a:t>
            </a:r>
          </a:p>
          <a:p>
            <a:r>
              <a:rPr lang="ru-RU" sz="4000" dirty="0">
                <a:latin typeface="Comic Sans MS" panose="030F0702030302020204" pitchFamily="66" charset="0"/>
              </a:rPr>
              <a:t>	6. Немедленное вознаграждение</a:t>
            </a:r>
          </a:p>
          <a:p>
            <a:r>
              <a:rPr lang="ru-RU" sz="4000" dirty="0">
                <a:latin typeface="Comic Sans MS" panose="030F0702030302020204" pitchFamily="66" charset="0"/>
              </a:rPr>
              <a:t>	7. Техно-образованность</a:t>
            </a:r>
          </a:p>
          <a:p>
            <a:r>
              <a:rPr lang="ru-RU" sz="4000" dirty="0">
                <a:latin typeface="Comic Sans MS" panose="030F0702030302020204" pitchFamily="66" charset="0"/>
              </a:rPr>
              <a:t>	8. </a:t>
            </a:r>
            <a:r>
              <a:rPr lang="ru-RU" sz="4000" dirty="0" smtClean="0">
                <a:latin typeface="Comic Sans MS" panose="030F0702030302020204" pitchFamily="66" charset="0"/>
              </a:rPr>
              <a:t>Наивность</a:t>
            </a:r>
            <a:endParaRPr lang="ru-RU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9509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83160" y="462980"/>
            <a:ext cx="14761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err="1">
                <a:solidFill>
                  <a:schemeClr val="tx2"/>
                </a:solidFill>
                <a:latin typeface="Comic Sans MS" panose="030F0702030302020204" pitchFamily="66" charset="0"/>
                <a:ea typeface="+mj-ea"/>
                <a:cs typeface="+mj-cs"/>
              </a:rPr>
              <a:t>Центениалы</a:t>
            </a:r>
            <a:r>
              <a:rPr lang="ru-RU" sz="7200" dirty="0">
                <a:solidFill>
                  <a:schemeClr val="tx2"/>
                </a:solidFill>
                <a:latin typeface="Comic Sans MS" panose="030F0702030302020204" pitchFamily="66" charset="0"/>
                <a:ea typeface="+mj-ea"/>
                <a:cs typeface="+mj-cs"/>
              </a:rPr>
              <a:t> (Поколение </a:t>
            </a:r>
            <a:r>
              <a:rPr lang="en-US" sz="7200" dirty="0">
                <a:solidFill>
                  <a:schemeClr val="tx2"/>
                </a:solidFill>
                <a:latin typeface="Comic Sans MS" panose="030F0702030302020204" pitchFamily="66" charset="0"/>
                <a:ea typeface="+mj-ea"/>
                <a:cs typeface="+mj-cs"/>
              </a:rPr>
              <a:t>Z</a:t>
            </a:r>
            <a:r>
              <a:rPr lang="ru-RU" sz="7200" dirty="0">
                <a:solidFill>
                  <a:schemeClr val="tx2"/>
                </a:solidFill>
                <a:latin typeface="Comic Sans MS" panose="030F0702030302020204" pitchFamily="66" charset="0"/>
                <a:ea typeface="+mj-ea"/>
                <a:cs typeface="+mj-cs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39144" y="2551212"/>
            <a:ext cx="15409712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Comic Sans MS" panose="030F0702030302020204" pitchFamily="66" charset="0"/>
              </a:rPr>
              <a:t>2000 – настоящее время </a:t>
            </a:r>
          </a:p>
          <a:p>
            <a:r>
              <a:rPr lang="ru-RU" sz="4000" dirty="0">
                <a:latin typeface="Comic Sans MS" panose="030F0702030302020204" pitchFamily="66" charset="0"/>
              </a:rPr>
              <a:t>	1. Исторические события</a:t>
            </a:r>
          </a:p>
          <a:p>
            <a:r>
              <a:rPr lang="ru-RU" sz="4000" dirty="0">
                <a:latin typeface="Comic Sans MS" panose="030F0702030302020204" pitchFamily="66" charset="0"/>
              </a:rPr>
              <a:t>	2. Масштабное погружение в мир информации с использованием современных технических новинок. Однако восприятие информации обладает специфическими чертами: внимание краткосрочно, но при этом, запоминание происходит быстро, не нужная информация игнорируется.</a:t>
            </a:r>
          </a:p>
          <a:p>
            <a:r>
              <a:rPr lang="ru-RU" sz="4000" dirty="0">
                <a:latin typeface="Comic Sans MS" panose="030F0702030302020204" pitchFamily="66" charset="0"/>
              </a:rPr>
              <a:t>	3. Естественная интеграция в мультимедийную среду стирает грань между реальным миром и Всемирной Глобальной сетью. Это свойство позволяет </a:t>
            </a:r>
            <a:r>
              <a:rPr lang="ru-RU" sz="4000" dirty="0" err="1">
                <a:latin typeface="Comic Sans MS" panose="030F0702030302020204" pitchFamily="66" charset="0"/>
              </a:rPr>
              <a:t>центениалам</a:t>
            </a:r>
            <a:r>
              <a:rPr lang="ru-RU" sz="4000" dirty="0">
                <a:latin typeface="Comic Sans MS" panose="030F0702030302020204" pitchFamily="66" charset="0"/>
              </a:rPr>
              <a:t> быстро ориентироваться во времени и пространстве.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9474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9264" y="823020"/>
            <a:ext cx="14041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err="1">
                <a:solidFill>
                  <a:schemeClr val="tx2"/>
                </a:solidFill>
                <a:latin typeface="Comic Sans MS" panose="030F0702030302020204" pitchFamily="66" charset="0"/>
                <a:ea typeface="+mj-ea"/>
                <a:cs typeface="+mj-cs"/>
              </a:rPr>
              <a:t>Центениалы</a:t>
            </a:r>
            <a:r>
              <a:rPr lang="ru-RU" sz="7200" dirty="0">
                <a:solidFill>
                  <a:schemeClr val="tx2"/>
                </a:solidFill>
                <a:latin typeface="Comic Sans MS" panose="030F0702030302020204" pitchFamily="66" charset="0"/>
                <a:ea typeface="+mj-ea"/>
                <a:cs typeface="+mj-cs"/>
              </a:rPr>
              <a:t> (Поколение </a:t>
            </a:r>
            <a:r>
              <a:rPr lang="en-US" sz="7200" dirty="0">
                <a:solidFill>
                  <a:schemeClr val="tx2"/>
                </a:solidFill>
                <a:latin typeface="Comic Sans MS" panose="030F0702030302020204" pitchFamily="66" charset="0"/>
                <a:ea typeface="+mj-ea"/>
                <a:cs typeface="+mj-cs"/>
              </a:rPr>
              <a:t>Z</a:t>
            </a:r>
            <a:r>
              <a:rPr lang="ru-RU" sz="7200" dirty="0">
                <a:solidFill>
                  <a:schemeClr val="tx2"/>
                </a:solidFill>
                <a:latin typeface="Comic Sans MS" panose="030F0702030302020204" pitchFamily="66" charset="0"/>
                <a:ea typeface="+mj-ea"/>
                <a:cs typeface="+mj-cs"/>
              </a:rPr>
              <a:t>)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35088" y="2300348"/>
            <a:ext cx="15949772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Comic Sans MS" panose="030F0702030302020204" pitchFamily="66" charset="0"/>
              </a:rPr>
              <a:t>	</a:t>
            </a:r>
            <a:r>
              <a:rPr lang="ru-RU" sz="3600" dirty="0" smtClean="0">
                <a:latin typeface="Comic Sans MS" panose="030F0702030302020204" pitchFamily="66" charset="0"/>
              </a:rPr>
              <a:t>4</a:t>
            </a:r>
            <a:r>
              <a:rPr lang="ru-RU" sz="3600" dirty="0">
                <a:latin typeface="Comic Sans MS" panose="030F0702030302020204" pitchFamily="66" charset="0"/>
              </a:rPr>
              <a:t>. На задний план отходит </a:t>
            </a:r>
            <a:r>
              <a:rPr lang="ru-RU" sz="3600" dirty="0" err="1">
                <a:latin typeface="Comic Sans MS" panose="030F0702030302020204" pitchFamily="66" charset="0"/>
              </a:rPr>
              <a:t>самоценность</a:t>
            </a:r>
            <a:r>
              <a:rPr lang="ru-RU" sz="3600" dirty="0">
                <a:latin typeface="Comic Sans MS" panose="030F0702030302020204" pitchFamily="66" charset="0"/>
              </a:rPr>
              <a:t> знания, для поколения </a:t>
            </a:r>
            <a:r>
              <a:rPr lang="en-US" sz="3600" dirty="0" smtClean="0">
                <a:latin typeface="Comic Sans MS" panose="030F0702030302020204" pitchFamily="66" charset="0"/>
              </a:rPr>
              <a:t>Z</a:t>
            </a:r>
            <a:r>
              <a:rPr lang="ru-RU" sz="3600" dirty="0" smtClean="0">
                <a:latin typeface="Comic Sans MS" panose="030F0702030302020204" pitchFamily="66" charset="0"/>
              </a:rPr>
              <a:t> важнее </a:t>
            </a:r>
            <a:r>
              <a:rPr lang="ru-RU" sz="3600" dirty="0">
                <a:latin typeface="Comic Sans MS" panose="030F0702030302020204" pitchFamily="66" charset="0"/>
              </a:rPr>
              <a:t>знание путей получения нового знания, что приводит к снижению внимания в частности в ходе образовательного процесса. Соответственно, значительную роль играет процесс самообразования в сети. </a:t>
            </a:r>
          </a:p>
          <a:p>
            <a:r>
              <a:rPr lang="ru-RU" sz="3600" dirty="0">
                <a:latin typeface="Comic Sans MS" panose="030F0702030302020204" pitchFamily="66" charset="0"/>
              </a:rPr>
              <a:t>	5. </a:t>
            </a:r>
            <a:r>
              <a:rPr lang="ru-RU" sz="3600" dirty="0" err="1">
                <a:latin typeface="Comic Sans MS" panose="030F0702030302020204" pitchFamily="66" charset="0"/>
              </a:rPr>
              <a:t>Гиперактивность</a:t>
            </a:r>
            <a:r>
              <a:rPr lang="ru-RU" sz="3600" dirty="0">
                <a:latin typeface="Comic Sans MS" panose="030F0702030302020204" pitchFamily="66" charset="0"/>
              </a:rPr>
              <a:t>, но, при этом, ориентация на индивидуализм, даже некоторую сосредоточенность на собственном эго, а потребность в коммуникации реализуется посредством сети. Обратим внимание на то, что эта интеграция приводит к формированию особого типа </a:t>
            </a:r>
            <a:r>
              <a:rPr lang="ru-RU" sz="3600" dirty="0" err="1">
                <a:latin typeface="Comic Sans MS" panose="030F0702030302020204" pitchFamily="66" charset="0"/>
              </a:rPr>
              <a:t>интровертности</a:t>
            </a:r>
            <a:r>
              <a:rPr lang="ru-RU" sz="3600" dirty="0">
                <a:latin typeface="Comic Sans MS" panose="030F0702030302020204" pitchFamily="66" charset="0"/>
              </a:rPr>
              <a:t>: смещение акцента коммуникации из плоскости реального контакта в контекст взаимодействия в рамках социальных сетей. Усилила этот процесс возможность обмена голосовыми сообщениями в различных мессенджерах.  </a:t>
            </a:r>
          </a:p>
          <a:p>
            <a:endParaRPr lang="ru-RU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9377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9264" y="823020"/>
            <a:ext cx="14041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err="1">
                <a:solidFill>
                  <a:schemeClr val="tx2"/>
                </a:solidFill>
                <a:latin typeface="Comic Sans MS" panose="030F0702030302020204" pitchFamily="66" charset="0"/>
                <a:ea typeface="+mj-ea"/>
                <a:cs typeface="+mj-cs"/>
              </a:rPr>
              <a:t>Центениалы</a:t>
            </a:r>
            <a:r>
              <a:rPr lang="ru-RU" sz="7200" dirty="0">
                <a:solidFill>
                  <a:schemeClr val="tx2"/>
                </a:solidFill>
                <a:latin typeface="Comic Sans MS" panose="030F0702030302020204" pitchFamily="66" charset="0"/>
                <a:ea typeface="+mj-ea"/>
                <a:cs typeface="+mj-cs"/>
              </a:rPr>
              <a:t> (Поколение </a:t>
            </a:r>
            <a:r>
              <a:rPr lang="en-US" sz="7200" dirty="0">
                <a:solidFill>
                  <a:schemeClr val="tx2"/>
                </a:solidFill>
                <a:latin typeface="Comic Sans MS" panose="030F0702030302020204" pitchFamily="66" charset="0"/>
                <a:ea typeface="+mj-ea"/>
                <a:cs typeface="+mj-cs"/>
              </a:rPr>
              <a:t>Z</a:t>
            </a:r>
            <a:r>
              <a:rPr lang="ru-RU" sz="7200" dirty="0">
                <a:solidFill>
                  <a:schemeClr val="tx2"/>
                </a:solidFill>
                <a:latin typeface="Comic Sans MS" panose="030F0702030302020204" pitchFamily="66" charset="0"/>
                <a:ea typeface="+mj-ea"/>
                <a:cs typeface="+mj-cs"/>
              </a:rPr>
              <a:t>)</a:t>
            </a:r>
          </a:p>
          <a:p>
            <a:endParaRPr lang="ru-RU" dirty="0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1511152" y="2983260"/>
            <a:ext cx="15337704" cy="61926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dirty="0" smtClean="0"/>
              <a:t>	</a:t>
            </a:r>
            <a:r>
              <a:rPr lang="ru-RU" sz="3600" dirty="0">
                <a:latin typeface="Comic Sans MS" panose="030F0702030302020204" pitchFamily="66" charset="0"/>
              </a:rPr>
              <a:t>6. </a:t>
            </a:r>
            <a:r>
              <a:rPr lang="ru-RU" sz="3600" dirty="0" err="1">
                <a:latin typeface="Comic Sans MS" panose="030F0702030302020204" pitchFamily="66" charset="0"/>
              </a:rPr>
              <a:t>Центениалы</a:t>
            </a:r>
            <a:r>
              <a:rPr lang="ru-RU" sz="3600" dirty="0">
                <a:latin typeface="Comic Sans MS" panose="030F0702030302020204" pitchFamily="66" charset="0"/>
              </a:rPr>
              <a:t> выросли в эпоху относительной стабильности и отсутствия существенных социальных потрясений, что сформировало в них психологию общества потребления, а также уверенность в том, что все проблемы будут решены родителями. Однако некоторые экономические сложности сформировали еще одну черту – ориентированность на мгновенный успех и максимально возможное сокращение пути к искомой цели. </a:t>
            </a:r>
          </a:p>
          <a:p>
            <a:pPr marL="0" indent="0">
              <a:buFont typeface="Arial" pitchFamily="34" charset="0"/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27053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201</Words>
  <Application>Microsoft Office PowerPoint</Application>
  <PresentationFormat>Произвольный</PresentationFormat>
  <Paragraphs>61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Comic Sans MS</vt:lpstr>
      <vt:lpstr>AngsanaUPC</vt:lpstr>
      <vt:lpstr>Wingdings</vt:lpstr>
      <vt:lpstr>Calibri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Добавьте заголовок</dc:title>
  <dc:creator>Андреев Евгений Александрович</dc:creator>
  <cp:lastModifiedBy>Андреев</cp:lastModifiedBy>
  <cp:revision>13</cp:revision>
  <dcterms:created xsi:type="dcterms:W3CDTF">2006-08-16T00:00:00Z</dcterms:created>
  <dcterms:modified xsi:type="dcterms:W3CDTF">2021-03-24T03:29:48Z</dcterms:modified>
  <dc:identifier>DAEJ6J1I1Mg</dc:identifier>
</cp:coreProperties>
</file>